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6" r:id="rId3"/>
    <p:sldId id="262" r:id="rId4"/>
    <p:sldId id="257" r:id="rId5"/>
    <p:sldId id="261" r:id="rId6"/>
    <p:sldId id="258" r:id="rId7"/>
    <p:sldId id="25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4012-6C69-4703-A240-0685B14C405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726A-12B0-4501-AFE3-ACC885E5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74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4012-6C69-4703-A240-0685B14C405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726A-12B0-4501-AFE3-ACC885E5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01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4012-6C69-4703-A240-0685B14C405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726A-12B0-4501-AFE3-ACC885E5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3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4012-6C69-4703-A240-0685B14C405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726A-12B0-4501-AFE3-ACC885E5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91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4012-6C69-4703-A240-0685B14C405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726A-12B0-4501-AFE3-ACC885E5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71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4012-6C69-4703-A240-0685B14C405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726A-12B0-4501-AFE3-ACC885E5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9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4012-6C69-4703-A240-0685B14C405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726A-12B0-4501-AFE3-ACC885E57F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306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4012-6C69-4703-A240-0685B14C405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726A-12B0-4501-AFE3-ACC885E5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89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4012-6C69-4703-A240-0685B14C405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726A-12B0-4501-AFE3-ACC885E5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70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4012-6C69-4703-A240-0685B14C405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726A-12B0-4501-AFE3-ACC885E5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7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F344012-6C69-4703-A240-0685B14C405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F726A-12B0-4501-AFE3-ACC885E5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1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F344012-6C69-4703-A240-0685B14C405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0CF726A-12B0-4501-AFE3-ACC885E57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3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5859" y="201725"/>
            <a:ext cx="2821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Collège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 S</a:t>
            </a: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œ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urs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 Saints-C</a:t>
            </a: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œ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urs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Bickfaya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3506" y="214629"/>
            <a:ext cx="30573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Année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Académique </a:t>
            </a:r>
            <a:r>
              <a:rPr lang="fr-FR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</a:t>
            </a:r>
            <a:endParaRPr lang="fr-F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Matière:Chimie</a:t>
            </a:r>
            <a:endParaRPr lang="fr-F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Classe: </a:t>
            </a:r>
            <a:r>
              <a:rPr lang="fr-FR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E.S</a:t>
            </a:r>
            <a:endParaRPr lang="fr-F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 Octobre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1"/>
            <a:ext cx="6287069" cy="31363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355860" y="2000699"/>
            <a:ext cx="5417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Collège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SSCC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Bickfaya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5860" y="3827286"/>
            <a:ext cx="9089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Chapitre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LES GLUCIDES (2).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Préparé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 :Rima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Saadé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014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Chapitre:1-Les </a:t>
            </a:r>
            <a:r>
              <a:rPr lang="en-US" dirty="0" err="1" smtClean="0"/>
              <a:t>glucides</a:t>
            </a:r>
            <a:r>
              <a:rPr lang="en-US" dirty="0" smtClean="0"/>
              <a:t> (2)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Objectif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1" dirty="0" err="1" smtClean="0"/>
              <a:t>Reconnaître</a:t>
            </a:r>
            <a:r>
              <a:rPr lang="en-US" b="1" dirty="0" smtClean="0"/>
              <a:t> les classes des </a:t>
            </a:r>
            <a:r>
              <a:rPr lang="en-US" b="1" dirty="0" err="1" smtClean="0"/>
              <a:t>glucides</a:t>
            </a:r>
            <a:endParaRPr lang="en-US" b="1" dirty="0" smtClean="0"/>
          </a:p>
          <a:p>
            <a:r>
              <a:rPr lang="en-US" b="1" dirty="0" err="1" smtClean="0"/>
              <a:t>Distinguer</a:t>
            </a:r>
            <a:r>
              <a:rPr lang="en-US" b="1" dirty="0" smtClean="0"/>
              <a:t> entre </a:t>
            </a:r>
            <a:r>
              <a:rPr lang="en-US" b="1" dirty="0" err="1" smtClean="0"/>
              <a:t>hydrolyse</a:t>
            </a:r>
            <a:r>
              <a:rPr lang="en-US" b="1" dirty="0" smtClean="0"/>
              <a:t> et condensation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317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96" y="1274064"/>
            <a:ext cx="6464808" cy="43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58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6833" y="1101012"/>
            <a:ext cx="980647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Classes des glucides.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fr-FR" dirty="0"/>
              <a:t>Les glucides sont classés en 3 classes :</a:t>
            </a:r>
            <a:endParaRPr lang="en-US" dirty="0"/>
          </a:p>
          <a:p>
            <a:r>
              <a:rPr lang="fr-FR" dirty="0"/>
              <a:t>Les monosaccharides les oligosaccharides et les polysaccharides.</a:t>
            </a:r>
            <a:endParaRPr lang="en-US" dirty="0"/>
          </a:p>
          <a:p>
            <a:r>
              <a:rPr lang="fr-FR" dirty="0"/>
              <a:t> </a:t>
            </a:r>
            <a:endParaRPr lang="en-US" dirty="0">
              <a:solidFill>
                <a:srgbClr val="00B050"/>
              </a:solidFill>
            </a:endParaRPr>
          </a:p>
          <a:p>
            <a:pPr lvl="0"/>
            <a:r>
              <a:rPr lang="fr-FR" b="1" dirty="0">
                <a:solidFill>
                  <a:srgbClr val="00B050"/>
                </a:solidFill>
              </a:rPr>
              <a:t>les monosaccharides</a:t>
            </a:r>
            <a:r>
              <a:rPr lang="fr-FR" b="1" dirty="0"/>
              <a:t> </a:t>
            </a:r>
            <a:r>
              <a:rPr lang="fr-FR" dirty="0"/>
              <a:t>sont :</a:t>
            </a:r>
            <a:endParaRPr lang="en-US" dirty="0"/>
          </a:p>
          <a:p>
            <a:r>
              <a:rPr lang="fr-FR" b="1" dirty="0"/>
              <a:t>Le Glucose, Le Fructose et le Galactose.</a:t>
            </a:r>
            <a:endParaRPr lang="en-US" b="1" dirty="0"/>
          </a:p>
          <a:p>
            <a:r>
              <a:rPr lang="fr-FR" dirty="0"/>
              <a:t>Ils sont des sucres simples ou rapides, non hydrolysables.</a:t>
            </a:r>
            <a:endParaRPr lang="en-US" dirty="0"/>
          </a:p>
          <a:p>
            <a:r>
              <a:rPr lang="fr-FR" dirty="0"/>
              <a:t> </a:t>
            </a:r>
            <a:endParaRPr lang="en-US" dirty="0"/>
          </a:p>
          <a:p>
            <a:r>
              <a:rPr lang="fr-FR" dirty="0"/>
              <a:t>B-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les oligosaccharides </a:t>
            </a:r>
            <a:r>
              <a:rPr lang="fr-FR" dirty="0"/>
              <a:t>:</a:t>
            </a:r>
            <a:endParaRPr lang="en-US" dirty="0"/>
          </a:p>
          <a:p>
            <a:r>
              <a:rPr lang="fr-FR" dirty="0"/>
              <a:t>Plusieurs monosaccharides (˂ 10) constituent un oligosaccharide</a:t>
            </a:r>
            <a:endParaRPr lang="en-US" dirty="0"/>
          </a:p>
          <a:p>
            <a:r>
              <a:rPr lang="fr-FR" dirty="0"/>
              <a:t>2 monosaccharides constituent un disaccharide.</a:t>
            </a:r>
            <a:endParaRPr lang="en-US" dirty="0"/>
          </a:p>
          <a:p>
            <a:r>
              <a:rPr lang="fr-FR" dirty="0"/>
              <a:t>Les disaccharides les plus importants sont :</a:t>
            </a:r>
            <a:endParaRPr lang="en-US" dirty="0"/>
          </a:p>
          <a:p>
            <a:r>
              <a:rPr lang="fr-FR" b="1" dirty="0"/>
              <a:t>Le saccharose, Le lactose et le maltose. </a:t>
            </a:r>
            <a:r>
              <a:rPr lang="fr-FR" dirty="0"/>
              <a:t>Ce sont des sucres hydrolysables.</a:t>
            </a:r>
            <a:endParaRPr lang="en-US" dirty="0"/>
          </a:p>
          <a:p>
            <a:r>
              <a:rPr lang="fr-FR" dirty="0"/>
              <a:t> </a:t>
            </a:r>
            <a:endParaRPr lang="en-US" dirty="0"/>
          </a:p>
          <a:p>
            <a:r>
              <a:rPr lang="fr-FR" dirty="0"/>
              <a:t>C- </a:t>
            </a:r>
            <a:r>
              <a:rPr lang="fr-FR" b="1" dirty="0">
                <a:solidFill>
                  <a:srgbClr val="7030A0"/>
                </a:solidFill>
              </a:rPr>
              <a:t>les polysaccharides</a:t>
            </a:r>
            <a:r>
              <a:rPr lang="fr-FR" dirty="0"/>
              <a:t> :</a:t>
            </a:r>
            <a:endParaRPr lang="en-US" dirty="0"/>
          </a:p>
          <a:p>
            <a:r>
              <a:rPr lang="fr-FR" dirty="0"/>
              <a:t>Plusieurs monosaccharides (˃10) constituent un polysaccharide tel </a:t>
            </a:r>
            <a:r>
              <a:rPr lang="fr-FR" b="1" dirty="0"/>
              <a:t>l’amidon, le glycogène et la cellulose</a:t>
            </a:r>
            <a:r>
              <a:rPr lang="fr-FR" dirty="0"/>
              <a:t>. Ce sont des sucres complexes ou lents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64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CTEURS CINETIQUES NEW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0570" end="181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192" y="650631"/>
            <a:ext cx="7429500" cy="495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634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4596" y="2050200"/>
            <a:ext cx="927462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Différence entre condensation et hydrolyse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fr-FR" b="1" dirty="0"/>
              <a:t> </a:t>
            </a:r>
            <a:endParaRPr lang="en-US" dirty="0"/>
          </a:p>
          <a:p>
            <a:r>
              <a:rPr lang="fr-FR" dirty="0"/>
              <a:t>La condensation est l’union de 2 ou plusieurs monosaccharides pour former un disaccharide ou polysaccharide.</a:t>
            </a:r>
            <a:endParaRPr lang="en-US" dirty="0"/>
          </a:p>
          <a:p>
            <a:r>
              <a:rPr lang="fr-FR" dirty="0"/>
              <a:t> </a:t>
            </a:r>
            <a:endParaRPr lang="en-US" dirty="0"/>
          </a:p>
          <a:p>
            <a:r>
              <a:rPr lang="fr-FR" dirty="0"/>
              <a:t>L’hydrolyse est la décomposition en présence de l’eau d’un disaccharide ou </a:t>
            </a:r>
            <a:r>
              <a:rPr lang="fr-FR"/>
              <a:t>d’un </a:t>
            </a:r>
            <a:r>
              <a:rPr lang="fr-FR" smtClean="0"/>
              <a:t>polysaccharide</a:t>
            </a:r>
            <a:r>
              <a:rPr lang="fr-FR" dirty="0"/>
              <a:t>.</a:t>
            </a:r>
            <a:endParaRPr lang="en-US" dirty="0"/>
          </a:p>
          <a:p>
            <a:r>
              <a:rPr lang="fr-FR" dirty="0"/>
              <a:t> </a:t>
            </a:r>
            <a:endParaRPr lang="en-US" dirty="0"/>
          </a:p>
          <a:p>
            <a:r>
              <a:rPr lang="fr-FR" dirty="0"/>
              <a:t>Exemple : Glucose +</a:t>
            </a:r>
            <a:r>
              <a:rPr lang="fr-FR" dirty="0" err="1"/>
              <a:t>Fructose→Saccharose</a:t>
            </a:r>
            <a:r>
              <a:rPr lang="fr-FR" dirty="0"/>
              <a:t> +eau.</a:t>
            </a:r>
            <a:endParaRPr lang="en-US" dirty="0"/>
          </a:p>
          <a:p>
            <a:r>
              <a:rPr lang="fr-FR" dirty="0"/>
              <a:t>C’est l’équation de condensation du saccharose.</a:t>
            </a:r>
            <a:endParaRPr lang="en-US" dirty="0"/>
          </a:p>
          <a:p>
            <a:r>
              <a:rPr lang="fr-FR" dirty="0"/>
              <a:t> </a:t>
            </a:r>
            <a:endParaRPr lang="en-US" dirty="0"/>
          </a:p>
          <a:p>
            <a:r>
              <a:rPr lang="fr-FR" dirty="0"/>
              <a:t>Saccharose +eau →Glucose +Fructose.</a:t>
            </a:r>
            <a:endParaRPr lang="en-US" dirty="0"/>
          </a:p>
          <a:p>
            <a:r>
              <a:rPr lang="fr-FR" dirty="0"/>
              <a:t>C’est l’équation d’hydrolyse du saccharose</a:t>
            </a:r>
            <a:endParaRPr lang="en-US" dirty="0"/>
          </a:p>
          <a:p>
            <a:r>
              <a:rPr lang="fr-FR" dirty="0"/>
              <a:t> </a:t>
            </a:r>
            <a:endParaRPr lang="en-US" dirty="0"/>
          </a:p>
          <a:p>
            <a:r>
              <a:rPr lang="fr-FR" dirty="0"/>
              <a:t>Le lactose sucre du lait est formé par l’union de glucose et </a:t>
            </a:r>
            <a:r>
              <a:rPr lang="fr-FR" dirty="0" smtClean="0"/>
              <a:t>galactose.</a:t>
            </a:r>
            <a:endParaRPr lang="en-US" dirty="0"/>
          </a:p>
          <a:p>
            <a:r>
              <a:rPr lang="fr-FR" dirty="0"/>
              <a:t> 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67293" y="949030"/>
            <a:ext cx="106462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maltose est formé par l’union de 2 glucose</a:t>
            </a:r>
            <a:endParaRPr lang="en-US" dirty="0"/>
          </a:p>
          <a:p>
            <a:r>
              <a:rPr lang="fr-FR" dirty="0"/>
              <a:t> </a:t>
            </a:r>
            <a:endParaRPr lang="en-US" dirty="0"/>
          </a:p>
          <a:p>
            <a:r>
              <a:rPr lang="fr-FR" dirty="0"/>
              <a:t>La condensation de n molécules de glucose conduit à l’amidon.</a:t>
            </a:r>
            <a:endParaRPr lang="en-US" dirty="0"/>
          </a:p>
          <a:p>
            <a:r>
              <a:rPr lang="fr-FR" dirty="0"/>
              <a:t>                        n </a:t>
            </a:r>
            <a:r>
              <a:rPr lang="fr-FR" dirty="0" err="1"/>
              <a:t>glucose→</a:t>
            </a:r>
            <a:r>
              <a:rPr lang="fr-FR" dirty="0" err="1" smtClean="0"/>
              <a:t>amidon</a:t>
            </a:r>
            <a:endParaRPr lang="fr-FR" dirty="0" smtClean="0"/>
          </a:p>
          <a:p>
            <a:endParaRPr lang="en-US" dirty="0"/>
          </a:p>
          <a:p>
            <a:r>
              <a:rPr lang="fr-FR" dirty="0" err="1"/>
              <a:t>Amidon→dextrines→maltose→glucose</a:t>
            </a:r>
            <a:endParaRPr lang="en-US" dirty="0"/>
          </a:p>
          <a:p>
            <a:r>
              <a:rPr lang="fr-FR" dirty="0"/>
              <a:t>C’est l’équation d’hydrolyse de l’amidon en présence d’enzymes spécifiques. L’amidon est la réserve végétale.</a:t>
            </a:r>
            <a:endParaRPr lang="en-US" dirty="0"/>
          </a:p>
          <a:p>
            <a:r>
              <a:rPr lang="fr-FR" dirty="0"/>
              <a:t> </a:t>
            </a:r>
            <a:endParaRPr lang="en-US" dirty="0"/>
          </a:p>
          <a:p>
            <a:r>
              <a:rPr lang="fr-FR" dirty="0"/>
              <a:t>Le glycogène, c’est l’équivalent animal de l’amidon végétal, il résulte de la condensation d’unités de glucose.</a:t>
            </a:r>
            <a:endParaRPr lang="en-US" dirty="0"/>
          </a:p>
          <a:p>
            <a:r>
              <a:rPr lang="fr-FR" dirty="0"/>
              <a:t>La cellulose est le constituant de la membrane de toutes les cellules végétales résulte de la condensation d’unités de glucose.</a:t>
            </a:r>
            <a:endParaRPr lang="en-US" dirty="0"/>
          </a:p>
          <a:p>
            <a:r>
              <a:rPr lang="fr-FR" dirty="0"/>
              <a:t>L’amidon et le glycogène sont des sucres complexes, hydrolysables, mais la cellulose est non hydrolysable vu l’absence du </a:t>
            </a:r>
            <a:r>
              <a:rPr lang="fr-FR" dirty="0" err="1"/>
              <a:t>cellobiase</a:t>
            </a:r>
            <a:r>
              <a:rPr lang="fr-FR" dirty="0"/>
              <a:t>, enzyme spécifique de la dégradation de ce polysaccharide.</a:t>
            </a:r>
            <a:endParaRPr lang="en-US" dirty="0"/>
          </a:p>
          <a:p>
            <a:r>
              <a:rPr lang="fr-FR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33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157</TotalTime>
  <Words>78</Words>
  <Application>Microsoft Office PowerPoint</Application>
  <PresentationFormat>Widescreen</PresentationFormat>
  <Paragraphs>55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Gill Sans MT</vt:lpstr>
      <vt:lpstr>Times New Roman</vt:lpstr>
      <vt:lpstr>Wingdings</vt:lpstr>
      <vt:lpstr>Parcel</vt:lpstr>
      <vt:lpstr>PowerPoint Presentation</vt:lpstr>
      <vt:lpstr>Chapitre:1-Les glucides (2)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Chapitre:1-Les glucides (2)</dc:title>
  <dc:creator>HP</dc:creator>
  <cp:lastModifiedBy>USER</cp:lastModifiedBy>
  <cp:revision>21</cp:revision>
  <dcterms:created xsi:type="dcterms:W3CDTF">2020-09-01T19:39:43Z</dcterms:created>
  <dcterms:modified xsi:type="dcterms:W3CDTF">2024-09-30T12:45:26Z</dcterms:modified>
</cp:coreProperties>
</file>